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0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2" r:id="rId8"/>
    <p:sldId id="263" r:id="rId9"/>
    <p:sldId id="264" r:id="rId10"/>
    <p:sldId id="261" r:id="rId11"/>
    <p:sldId id="267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EBC7"/>
    <a:srgbClr val="B7E5B1"/>
    <a:srgbClr val="4C4424"/>
    <a:srgbClr val="F0CF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773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835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532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25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658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960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526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138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917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991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914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392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JB7CIuR2Yhs?feature=oembed" TargetMode="Externa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3000">
              <a:srgbClr val="B5EBC7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DC3A53-D9D2-4813-B687-C05690F2AA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004269"/>
            <a:ext cx="8991600" cy="1645920"/>
          </a:xfrm>
        </p:spPr>
        <p:txBody>
          <a:bodyPr/>
          <a:lstStyle/>
          <a:p>
            <a:r>
              <a:rPr lang="nl-NL" dirty="0"/>
              <a:t>Beperkingen en stoornissen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53A7FCF-8478-400B-9D5D-2CA794CBEE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3292094"/>
            <a:ext cx="6801612" cy="1239894"/>
          </a:xfrm>
        </p:spPr>
        <p:txBody>
          <a:bodyPr/>
          <a:lstStyle/>
          <a:p>
            <a:r>
              <a:rPr lang="nl-NL" dirty="0"/>
              <a:t>Thema 1 stoornissen bij kinderen</a:t>
            </a:r>
          </a:p>
          <a:p>
            <a:r>
              <a:rPr lang="nl-NL" dirty="0"/>
              <a:t>Les 3 </a:t>
            </a:r>
          </a:p>
        </p:txBody>
      </p:sp>
      <p:pic>
        <p:nvPicPr>
          <p:cNvPr id="1026" name="Picture 2" descr="Camping Limburg kinderen">
            <a:extLst>
              <a:ext uri="{FF2B5EF4-FFF2-40B4-BE49-F238E27FC236}">
                <a16:creationId xmlns:a16="http://schemas.microsoft.com/office/drawing/2014/main" id="{3B3A2DDF-976C-4B66-B53C-65535AE5B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741" y="4976373"/>
            <a:ext cx="9372518" cy="1630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4962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0000">
              <a:srgbClr val="B5EBC7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5542ED-8C8E-4A37-83B2-8D59603A6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Eliminatiestoornis </a:t>
            </a:r>
            <a:br>
              <a:rPr lang="nl-NL" dirty="0"/>
            </a:br>
            <a:r>
              <a:rPr lang="nl-NL" sz="1600" dirty="0"/>
              <a:t>Zindelijkheidsproblemen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6F7598-82D4-40C6-997E-6ABB3DEC8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1001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Wat is Enuresis?</a:t>
            </a:r>
          </a:p>
          <a:p>
            <a:pPr marL="0" indent="0">
              <a:buNone/>
            </a:pPr>
            <a:r>
              <a:rPr lang="nl-NL" dirty="0"/>
              <a:t>Als een kind vijf jaar of ouder is en in broek/bed plast heeft hij Enuresis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Wat is Encopresis?</a:t>
            </a:r>
          </a:p>
          <a:p>
            <a:pPr marL="0" indent="0">
              <a:buNone/>
            </a:pPr>
            <a:r>
              <a:rPr lang="nl-NL" dirty="0"/>
              <a:t>Als een kind vier jaar of ouder is en in broek poept heeft hij Encopresis</a:t>
            </a:r>
          </a:p>
          <a:p>
            <a:pPr marL="0" indent="0">
              <a:buNone/>
            </a:pPr>
            <a:r>
              <a:rPr lang="nl-NL" dirty="0"/>
              <a:t>Vaak last van obstipatie door te lang ophouden van de ontlasting</a:t>
            </a:r>
          </a:p>
        </p:txBody>
      </p:sp>
    </p:spTree>
    <p:extLst>
      <p:ext uri="{BB962C8B-B14F-4D97-AF65-F5344CB8AC3E}">
        <p14:creationId xmlns:p14="http://schemas.microsoft.com/office/powerpoint/2010/main" val="1905349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0000">
              <a:srgbClr val="B5EBC7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D4ADA1-14C9-480D-93D2-917B290D2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0AA5B7-2AE7-4418-B97C-8356E9120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Bedenk voor jezelf hoe jij als begeleider om zou gaan met iemand met een gedragsstoornis op stage</a:t>
            </a:r>
          </a:p>
          <a:p>
            <a:r>
              <a:rPr lang="nl-NL" dirty="0"/>
              <a:t>Bespreek dit in tweetallen </a:t>
            </a:r>
          </a:p>
          <a:p>
            <a:r>
              <a:rPr lang="nl-NL" dirty="0"/>
              <a:t>Daarna klassikaal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5936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0000">
              <a:srgbClr val="B5EBC7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0F3A96-3517-4AEF-944C-F3AE64973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Samenvatting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2493AC-E04E-4248-A791-71C85358A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Gedragsstoornissen ODD (weigering van taken, snel geïrriteerd en nooit zijn eigen schuld) EN CD (agressief, intimideren en bedreigen)</a:t>
            </a:r>
          </a:p>
          <a:p>
            <a:r>
              <a:rPr lang="nl-NL" dirty="0"/>
              <a:t>Begeleiding: positieve kanten van een persoon met gedragsstoornis niet vergeten! En de nadruk opleggen</a:t>
            </a:r>
          </a:p>
          <a:p>
            <a:r>
              <a:rPr lang="nl-NL" dirty="0"/>
              <a:t>Diagnose, behandeling en ondersteuning</a:t>
            </a:r>
          </a:p>
          <a:p>
            <a:r>
              <a:rPr lang="nl-NL" dirty="0"/>
              <a:t>Eliminatiestoornis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5065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0000">
              <a:srgbClr val="B5EBC7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DC1930-A4D9-4359-AA92-7656AC755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C0C076-26C2-48F4-9E5E-52A58166DE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Lezen hoofdstuk 2 boek Maatschappelijke zorg 2  </a:t>
            </a:r>
          </a:p>
          <a:p>
            <a:pPr marL="0" indent="0">
              <a:buNone/>
            </a:pPr>
            <a:r>
              <a:rPr lang="nl-NL" dirty="0"/>
              <a:t>    Cognitieve stoornissen bij ouderen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5008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30000">
              <a:srgbClr val="B5EBC7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42A389-0CA9-4FA7-88F6-DC31D667C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23612"/>
            <a:ext cx="7729728" cy="1188720"/>
          </a:xfrm>
        </p:spPr>
        <p:txBody>
          <a:bodyPr/>
          <a:lstStyle/>
          <a:p>
            <a:r>
              <a:rPr lang="nl-NL" dirty="0"/>
              <a:t>Terugblik vorige week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E1D1DC-0E8E-4E04-9E3D-2389E11F6D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0372" y="2166153"/>
            <a:ext cx="8771256" cy="45187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r>
              <a:rPr lang="nl-NL" b="1" dirty="0"/>
              <a:t>Autisme spectrum stoornis (ASS)                         Leerstoornissen </a:t>
            </a:r>
          </a:p>
          <a:p>
            <a:pPr>
              <a:buFontTx/>
              <a:buChar char="-"/>
            </a:pPr>
            <a:r>
              <a:rPr lang="nl-NL" dirty="0"/>
              <a:t>Problemen in de sociale interacties                            - Dyscalculie </a:t>
            </a:r>
          </a:p>
          <a:p>
            <a:pPr>
              <a:buFontTx/>
              <a:buChar char="-"/>
            </a:pPr>
            <a:r>
              <a:rPr lang="nl-NL" dirty="0"/>
              <a:t>Specifieke interesses, herhalend gedrag                       - Dyslexie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Communicatiestoornis</a:t>
            </a:r>
            <a:r>
              <a:rPr lang="nl-NL" dirty="0"/>
              <a:t>                                           </a:t>
            </a:r>
            <a:r>
              <a:rPr lang="nl-NL" b="1" dirty="0"/>
              <a:t>Aandachtsstoornissen</a:t>
            </a:r>
          </a:p>
          <a:p>
            <a:pPr>
              <a:buFontTx/>
              <a:buChar char="-"/>
            </a:pPr>
            <a:r>
              <a:rPr lang="nl-NL" dirty="0"/>
              <a:t>Taalstoornis                                                              - ADD</a:t>
            </a:r>
          </a:p>
          <a:p>
            <a:pPr>
              <a:buFontTx/>
              <a:buChar char="-"/>
            </a:pPr>
            <a:r>
              <a:rPr lang="nl-NL" dirty="0"/>
              <a:t>Stotteren                                                                  - ADHD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                      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5578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0000">
              <a:srgbClr val="B5EBC7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27B5AE-4978-4005-AC29-E96753B28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Doelen van vandaag</a:t>
            </a:r>
          </a:p>
        </p:txBody>
      </p:sp>
      <p:sp>
        <p:nvSpPr>
          <p:cNvPr id="9" name="Rechthoek 8" descr="Roos">
            <a:extLst>
              <a:ext uri="{FF2B5EF4-FFF2-40B4-BE49-F238E27FC236}">
                <a16:creationId xmlns:a16="http://schemas.microsoft.com/office/drawing/2014/main" id="{E6719013-2F76-446F-AE61-7E996401887E}"/>
              </a:ext>
            </a:extLst>
          </p:cNvPr>
          <p:cNvSpPr/>
          <p:nvPr/>
        </p:nvSpPr>
        <p:spPr>
          <a:xfrm>
            <a:off x="2231137" y="2856496"/>
            <a:ext cx="1944000" cy="1944000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Rechthoek 9" descr="Venn-diagram">
            <a:extLst>
              <a:ext uri="{FF2B5EF4-FFF2-40B4-BE49-F238E27FC236}">
                <a16:creationId xmlns:a16="http://schemas.microsoft.com/office/drawing/2014/main" id="{0C7252DD-15F3-4F8F-BA99-2C394ED9AC18}"/>
              </a:ext>
            </a:extLst>
          </p:cNvPr>
          <p:cNvSpPr/>
          <p:nvPr/>
        </p:nvSpPr>
        <p:spPr>
          <a:xfrm>
            <a:off x="8016864" y="3016293"/>
            <a:ext cx="1944000" cy="1944000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nl-NL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5FA978D5-8FC9-46B7-8671-014667B3FC6B}"/>
              </a:ext>
            </a:extLst>
          </p:cNvPr>
          <p:cNvSpPr txBox="1"/>
          <p:nvPr/>
        </p:nvSpPr>
        <p:spPr>
          <a:xfrm>
            <a:off x="401263" y="5166538"/>
            <a:ext cx="58498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Je kan in eigen woorden vertellen wat een gedragsstoornis is</a:t>
            </a:r>
          </a:p>
          <a:p>
            <a:pPr algn="ctr"/>
            <a:r>
              <a:rPr lang="nl-NL" dirty="0"/>
              <a:t>   en twee voorbeelden van gedragsstoornissen noemen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BE857E78-DAEC-4D82-ACDF-69553082CBD8}"/>
              </a:ext>
            </a:extLst>
          </p:cNvPr>
          <p:cNvSpPr txBox="1"/>
          <p:nvPr/>
        </p:nvSpPr>
        <p:spPr>
          <a:xfrm>
            <a:off x="6356411" y="5294044"/>
            <a:ext cx="57089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Je weet wat belangrijk is in de begeleiding van mensen met </a:t>
            </a:r>
          </a:p>
          <a:p>
            <a:pPr algn="ctr"/>
            <a:r>
              <a:rPr lang="nl-NL" dirty="0"/>
              <a:t>  een gedragsstoornis</a:t>
            </a:r>
          </a:p>
        </p:txBody>
      </p:sp>
    </p:spTree>
    <p:extLst>
      <p:ext uri="{BB962C8B-B14F-4D97-AF65-F5344CB8AC3E}">
        <p14:creationId xmlns:p14="http://schemas.microsoft.com/office/powerpoint/2010/main" val="3331655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0000">
              <a:srgbClr val="B5EBC7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3001BE-D5D3-4B83-B839-19B2A56EB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Ervaringen met mensen met gedragsstoornissen</a:t>
            </a:r>
          </a:p>
        </p:txBody>
      </p:sp>
      <p:pic>
        <p:nvPicPr>
          <p:cNvPr id="1026" name="Picture 2" descr="Ervaringen delen voor Professionals!">
            <a:extLst>
              <a:ext uri="{FF2B5EF4-FFF2-40B4-BE49-F238E27FC236}">
                <a16:creationId xmlns:a16="http://schemas.microsoft.com/office/drawing/2014/main" id="{239BD112-FE53-4EFF-A5F1-3781974A8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017" y="3020627"/>
            <a:ext cx="2857500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nlinemedia 3" title="Cedric is heel grof tegen zijn moeder - FAMILY ISLAND">
            <a:hlinkClick r:id="" action="ppaction://media"/>
            <a:extLst>
              <a:ext uri="{FF2B5EF4-FFF2-40B4-BE49-F238E27FC236}">
                <a16:creationId xmlns:a16="http://schemas.microsoft.com/office/drawing/2014/main" id="{980DEBD0-E252-4474-80CA-299DC9BC3C9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089983" y="2686251"/>
            <a:ext cx="6096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70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0000">
              <a:srgbClr val="B5EBC7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92F603-96C9-463D-8A5E-B49990689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1.5 gedragsstoornis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DB84B4-5B60-42E9-854D-210ECF2AD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108985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Gedragsstoornis: overtreden van waarden, normen en regels</a:t>
            </a:r>
          </a:p>
          <a:p>
            <a:pPr marL="0" indent="0">
              <a:buNone/>
            </a:pPr>
            <a:r>
              <a:rPr lang="nl-NL" dirty="0"/>
              <a:t> negatief, vijandig en opstandig gedrag, moeite met gezag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1400" dirty="0"/>
              <a:t>Er zijn twee gedragsstoornissen:</a:t>
            </a:r>
          </a:p>
          <a:p>
            <a:pPr>
              <a:buFontTx/>
              <a:buChar char="-"/>
            </a:pPr>
            <a:r>
              <a:rPr lang="nl-NL" sz="1400" dirty="0"/>
              <a:t>ODD (Oppositioneel opstandige gedragsstoornis)</a:t>
            </a:r>
          </a:p>
          <a:p>
            <a:pPr marL="0" indent="0">
              <a:buNone/>
            </a:pPr>
            <a:r>
              <a:rPr lang="nl-NL" sz="1400" dirty="0"/>
              <a:t>Weigering van opdrachten/taken - driftige reacties - opstandig tegen leidinggevenden – nooit zijn eigen schuld – boos – geprikkeld – ruzie maken</a:t>
            </a:r>
          </a:p>
          <a:p>
            <a:pPr>
              <a:buFontTx/>
              <a:buChar char="-"/>
            </a:pPr>
            <a:r>
              <a:rPr lang="nl-NL" sz="1400" dirty="0"/>
              <a:t>CD (Antisociale gedragsstoornis)</a:t>
            </a:r>
          </a:p>
          <a:p>
            <a:pPr marL="0" indent="0">
              <a:buNone/>
            </a:pPr>
            <a:r>
              <a:rPr lang="nl-NL" sz="1400" dirty="0"/>
              <a:t>Veel agressie naar mens en dier – pesten – bedreigen – intimideren – vaak in het criminele circuit (gewapende overvallen, afpersing, mishandeling, verkrachtingen)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77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0000">
              <a:srgbClr val="B5EBC7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2C2967-BF9F-45F4-8853-F96459BBB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Begeleiding bij gedragsstoornissen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BCD7BC-0D6D-4682-B40A-08838A391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011331"/>
          </a:xfrm>
        </p:spPr>
        <p:txBody>
          <a:bodyPr>
            <a:normAutofit/>
          </a:bodyPr>
          <a:lstStyle/>
          <a:p>
            <a:r>
              <a:rPr lang="nl-NL" dirty="0"/>
              <a:t>Geef positieve aandacht </a:t>
            </a:r>
          </a:p>
          <a:p>
            <a:r>
              <a:rPr lang="nl-NL" dirty="0"/>
              <a:t>Moedig aan en prijs hem aan bij gewenst gedrag</a:t>
            </a:r>
          </a:p>
          <a:p>
            <a:r>
              <a:rPr lang="nl-NL" dirty="0"/>
              <a:t>Bij negatief gedrag: afleiden, apart zetten, aanspreken op gedrag (niet op persoon)</a:t>
            </a:r>
          </a:p>
          <a:p>
            <a:r>
              <a:rPr lang="nl-NL" dirty="0"/>
              <a:t>Werkt het niet? Straffen door voorrechten (privileges) af te nemen (werkt alleen bij bepaalde doelgroepen) </a:t>
            </a:r>
          </a:p>
          <a:p>
            <a:r>
              <a:rPr lang="nl-NL" dirty="0"/>
              <a:t>Zet in op sociale- en communicatieve vaardigheden</a:t>
            </a:r>
          </a:p>
          <a:p>
            <a:r>
              <a:rPr lang="nl-NL" dirty="0"/>
              <a:t>Zorg voor leermomenten waarin positief gedrag bekrachtigd kan worden</a:t>
            </a:r>
          </a:p>
          <a:p>
            <a:endParaRPr lang="nl-NL" dirty="0"/>
          </a:p>
          <a:p>
            <a:r>
              <a:rPr lang="nl-NL" dirty="0"/>
              <a:t>Belangrijk bij rapporteren schrijf objectief (feitelijk)!!!!! Dus cliënt gaf zelf aan boos te zijn.</a:t>
            </a:r>
          </a:p>
        </p:txBody>
      </p:sp>
    </p:spTree>
    <p:extLst>
      <p:ext uri="{BB962C8B-B14F-4D97-AF65-F5344CB8AC3E}">
        <p14:creationId xmlns:p14="http://schemas.microsoft.com/office/powerpoint/2010/main" val="129413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0000">
              <a:srgbClr val="B5EBC7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1E498C-23B5-41DC-92DE-B3FF7FD32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Oorzaak en verloop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975780-0D98-4C1F-B85B-9199C25A7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Bij een gedragsstoornis is er een wisselwerking tussen de persoonlijkheid van het kind, de aanleg van het kind en de manier van opvoeden. </a:t>
            </a:r>
          </a:p>
          <a:p>
            <a:r>
              <a:rPr lang="nl-NL" dirty="0"/>
              <a:t>ODD ontwikkelt zich tussen de leeftijd 5-7 jaar</a:t>
            </a:r>
          </a:p>
          <a:p>
            <a:r>
              <a:rPr lang="nl-NL" dirty="0"/>
              <a:t>Blijven de omstandigheden ongunstig dan ontstaat het tussen de 8-10 jaar.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87931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0000">
              <a:srgbClr val="B5EBC7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FFFB05-C6D0-439B-82E8-912F96C1F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1.8 Diagnose, behandeling en ondersteuning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02416F7-E0C7-43D5-A702-50C20AADE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771634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Diagnose</a:t>
            </a:r>
          </a:p>
          <a:p>
            <a:pPr marL="0" indent="0">
              <a:buNone/>
            </a:pPr>
            <a:r>
              <a:rPr lang="nl-NL" dirty="0"/>
              <a:t>Vermoeden van een stoornis </a:t>
            </a:r>
            <a:r>
              <a:rPr lang="nl-NL" dirty="0">
                <a:sym typeface="Wingdings" panose="05000000000000000000" pitchFamily="2" charset="2"/>
              </a:rPr>
              <a:t> eerst huisarts  doorverwijzing naar specialist (psycholoog of orthopedagoog)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Zij verzamelen informatie over: gedrag van het kind thuis, op school en op sociaal vlak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Omgeving wordt in kaart gebracht aan de hand van interviews met ouders, het kind en leerkrachten of door behulp van persoonlijkheidsonderzoeken of testen</a:t>
            </a: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17355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0000">
              <a:srgbClr val="B5EBC7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5A776A-42C0-4323-856A-25B41FFE1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Behandeling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629C8F-DFBA-445B-A89F-7D5E3C445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20713"/>
          </a:xfrm>
        </p:spPr>
        <p:txBody>
          <a:bodyPr>
            <a:normAutofit lnSpcReduction="10000"/>
          </a:bodyPr>
          <a:lstStyle/>
          <a:p>
            <a:r>
              <a:rPr lang="nl-NL" dirty="0"/>
              <a:t>Voorbeelden van behandelingen:</a:t>
            </a:r>
          </a:p>
          <a:p>
            <a:endParaRPr lang="nl-NL" dirty="0"/>
          </a:p>
          <a:p>
            <a:pPr>
              <a:buFontTx/>
              <a:buChar char="-"/>
            </a:pPr>
            <a:r>
              <a:rPr lang="nl-NL" dirty="0"/>
              <a:t>Sociale- vaardigheidstrainingen: leren omgaan met anderen </a:t>
            </a:r>
          </a:p>
          <a:p>
            <a:pPr>
              <a:buFontTx/>
              <a:buChar char="-"/>
            </a:pPr>
            <a:r>
              <a:rPr lang="nl-NL" dirty="0"/>
              <a:t>Cognitieve gedragstherapie (manier van denken veranderen, gekleurde bril)</a:t>
            </a:r>
          </a:p>
          <a:p>
            <a:pPr>
              <a:buFontTx/>
              <a:buChar char="-"/>
            </a:pPr>
            <a:r>
              <a:rPr lang="nl-NL" dirty="0"/>
              <a:t>Oudertraining </a:t>
            </a:r>
          </a:p>
          <a:p>
            <a:pPr>
              <a:buFontTx/>
              <a:buChar char="-"/>
            </a:pPr>
            <a:r>
              <a:rPr lang="nl-NL" dirty="0"/>
              <a:t>Gezinsondersteuning (ambulant)</a:t>
            </a:r>
          </a:p>
          <a:p>
            <a:pPr>
              <a:buFontTx/>
              <a:buChar char="-"/>
            </a:pPr>
            <a:r>
              <a:rPr lang="nl-NL" dirty="0"/>
              <a:t>Residentiele behandeling en begeleiding (opname)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/>
              <a:t>Jouw taak als begeleider: ondersteuningsplannen schrijven vanuit de voorgeschreven behandeling.  Voorbeeld begeleidingsplan.</a:t>
            </a:r>
          </a:p>
        </p:txBody>
      </p:sp>
    </p:spTree>
    <p:extLst>
      <p:ext uri="{BB962C8B-B14F-4D97-AF65-F5344CB8AC3E}">
        <p14:creationId xmlns:p14="http://schemas.microsoft.com/office/powerpoint/2010/main" val="6908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kket">
  <a:themeElements>
    <a:clrScheme name="Pakket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k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TM10001115[[fn=Pakket]]</Template>
  <TotalTime>2855</TotalTime>
  <Words>547</Words>
  <Application>Microsoft Office PowerPoint</Application>
  <PresentationFormat>Breedbeeld</PresentationFormat>
  <Paragraphs>85</Paragraphs>
  <Slides>13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6" baseType="lpstr">
      <vt:lpstr>Arial</vt:lpstr>
      <vt:lpstr>Gill Sans MT</vt:lpstr>
      <vt:lpstr>Pakket</vt:lpstr>
      <vt:lpstr>Beperkingen en stoornissen </vt:lpstr>
      <vt:lpstr>Terugblik vorige week</vt:lpstr>
      <vt:lpstr>Doelen van vandaag</vt:lpstr>
      <vt:lpstr>Ervaringen met mensen met gedragsstoornissen</vt:lpstr>
      <vt:lpstr>1.5 gedragsstoornis</vt:lpstr>
      <vt:lpstr>Begeleiding bij gedragsstoornissen</vt:lpstr>
      <vt:lpstr>Oorzaak en verloop</vt:lpstr>
      <vt:lpstr>1.8 Diagnose, behandeling en ondersteuning</vt:lpstr>
      <vt:lpstr>Behandeling</vt:lpstr>
      <vt:lpstr>Eliminatiestoornis  Zindelijkheidsproblemen</vt:lpstr>
      <vt:lpstr>OPDRACHT</vt:lpstr>
      <vt:lpstr>Samenvatting</vt:lpstr>
      <vt:lpstr>Huiswerk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Beperkingen en stoornissen</dc:title>
  <dc:creator>Dana Wolters</dc:creator>
  <cp:lastModifiedBy>Dana Wolters</cp:lastModifiedBy>
  <cp:revision>29</cp:revision>
  <dcterms:created xsi:type="dcterms:W3CDTF">2019-09-19T09:52:55Z</dcterms:created>
  <dcterms:modified xsi:type="dcterms:W3CDTF">2019-09-23T11:28:20Z</dcterms:modified>
</cp:coreProperties>
</file>